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2" r:id="rId5"/>
    <p:sldId id="260" r:id="rId6"/>
    <p:sldId id="263" r:id="rId7"/>
  </p:sldIdLst>
  <p:sldSz cx="9144000" cy="5143500" type="screen16x9"/>
  <p:notesSz cx="6797675" cy="9926638"/>
  <p:defaultTextStyle>
    <a:defPPr>
      <a:defRPr lang="fr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C6A81-255C-1136-2242-C6C6A2095F89}" name="Bertacco Carole" initials="CB" userId="S::g6kow1@vd.ch::87dec43b-bf5d-4140-9bc9-ef690eedc1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E87"/>
    <a:srgbClr val="FCE3D7"/>
    <a:srgbClr val="184897"/>
    <a:srgbClr val="BCCFE5"/>
    <a:srgbClr val="E9695F"/>
    <a:srgbClr val="5E81B8"/>
    <a:srgbClr val="4D509A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70" autoAdjust="0"/>
    <p:restoredTop sz="94173" autoAdjust="0"/>
  </p:normalViewPr>
  <p:slideViewPr>
    <p:cSldViewPr showGuides="1">
      <p:cViewPr varScale="1">
        <p:scale>
          <a:sx n="146" d="100"/>
          <a:sy n="146" d="100"/>
        </p:scale>
        <p:origin x="930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48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71" d="100"/>
          <a:sy n="71" d="100"/>
        </p:scale>
        <p:origin x="-2484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9ABC3-3652-4E3D-B886-516F30C5411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437BFDFB-A092-4366-B790-8328F122C50E}">
      <dgm:prSet phldrT="[Texte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fr-CH" sz="2000" dirty="0"/>
            <a:t>Formation professionnelle</a:t>
          </a:r>
        </a:p>
      </dgm:t>
    </dgm:pt>
    <dgm:pt modelId="{AF655EE9-198D-4F70-83EA-56EE14ACCF60}" type="parTrans" cxnId="{5BBF273C-B96F-472C-AEF2-96BD3A988CB3}">
      <dgm:prSet/>
      <dgm:spPr/>
      <dgm:t>
        <a:bodyPr/>
        <a:lstStyle/>
        <a:p>
          <a:endParaRPr lang="fr-CH"/>
        </a:p>
      </dgm:t>
    </dgm:pt>
    <dgm:pt modelId="{686CBE7A-78A8-4E18-98CC-BC682E1F3E67}" type="sibTrans" cxnId="{5BBF273C-B96F-472C-AEF2-96BD3A988CB3}">
      <dgm:prSet/>
      <dgm:spPr/>
      <dgm:t>
        <a:bodyPr/>
        <a:lstStyle/>
        <a:p>
          <a:endParaRPr lang="fr-CH"/>
        </a:p>
      </dgm:t>
    </dgm:pt>
    <dgm:pt modelId="{52C31EEB-AB58-4E82-A2A3-0C71C6E905D6}">
      <dgm:prSet phldrT="[Texte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fr-CH" sz="2000" dirty="0"/>
            <a:t>Ecole de Commerce</a:t>
          </a:r>
        </a:p>
      </dgm:t>
    </dgm:pt>
    <dgm:pt modelId="{6284700D-97F5-4E06-B5ED-720F610CAC77}" type="parTrans" cxnId="{179DF227-3AC5-4D74-866F-748A0A1EB0CC}">
      <dgm:prSet/>
      <dgm:spPr/>
      <dgm:t>
        <a:bodyPr/>
        <a:lstStyle/>
        <a:p>
          <a:endParaRPr lang="fr-CH"/>
        </a:p>
      </dgm:t>
    </dgm:pt>
    <dgm:pt modelId="{080625A9-5104-4CD0-BB7F-5BA431E87359}" type="sibTrans" cxnId="{179DF227-3AC5-4D74-866F-748A0A1EB0CC}">
      <dgm:prSet/>
      <dgm:spPr/>
      <dgm:t>
        <a:bodyPr/>
        <a:lstStyle/>
        <a:p>
          <a:endParaRPr lang="fr-CH"/>
        </a:p>
      </dgm:t>
    </dgm:pt>
    <dgm:pt modelId="{0C75E71D-72F9-47CE-9A8F-B2746F4AE8D4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fr-CH" sz="3200" b="1" dirty="0">
              <a:solidFill>
                <a:schemeClr val="tx1">
                  <a:lumMod val="50000"/>
                  <a:lumOff val="50000"/>
                </a:schemeClr>
              </a:solidFill>
            </a:rPr>
            <a:t>VG</a:t>
          </a:r>
        </a:p>
      </dgm:t>
    </dgm:pt>
    <dgm:pt modelId="{5CF1FAAA-3548-40FA-B47E-8B43EA1B4388}" type="parTrans" cxnId="{7C11FD88-08A2-410F-BC84-A10D1C898DFA}">
      <dgm:prSet/>
      <dgm:spPr/>
      <dgm:t>
        <a:bodyPr/>
        <a:lstStyle/>
        <a:p>
          <a:endParaRPr lang="fr-CH"/>
        </a:p>
      </dgm:t>
    </dgm:pt>
    <dgm:pt modelId="{C2D460A4-59AA-442A-9028-29F900E1F5DF}" type="sibTrans" cxnId="{7C11FD88-08A2-410F-BC84-A10D1C898DFA}">
      <dgm:prSet/>
      <dgm:spPr/>
      <dgm:t>
        <a:bodyPr/>
        <a:lstStyle/>
        <a:p>
          <a:endParaRPr lang="fr-CH"/>
        </a:p>
      </dgm:t>
    </dgm:pt>
    <dgm:pt modelId="{F910EB4E-102E-4119-84FA-E384DDDDF32D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fr-CH" sz="3200" b="1" dirty="0">
              <a:solidFill>
                <a:schemeClr val="tx1">
                  <a:lumMod val="50000"/>
                  <a:lumOff val="50000"/>
                </a:schemeClr>
              </a:solidFill>
            </a:rPr>
            <a:t>VP</a:t>
          </a:r>
        </a:p>
      </dgm:t>
    </dgm:pt>
    <dgm:pt modelId="{7C88AB41-42B1-4705-807B-1B1F5AD9CBBE}" type="parTrans" cxnId="{98F580EE-50DD-4F90-9C79-75F98415BA01}">
      <dgm:prSet/>
      <dgm:spPr/>
      <dgm:t>
        <a:bodyPr/>
        <a:lstStyle/>
        <a:p>
          <a:endParaRPr lang="fr-CH"/>
        </a:p>
      </dgm:t>
    </dgm:pt>
    <dgm:pt modelId="{39A8875D-B06A-4B9A-83C9-3C1F03F5BD4D}" type="sibTrans" cxnId="{98F580EE-50DD-4F90-9C79-75F98415BA01}">
      <dgm:prSet/>
      <dgm:spPr/>
      <dgm:t>
        <a:bodyPr/>
        <a:lstStyle/>
        <a:p>
          <a:endParaRPr lang="fr-CH"/>
        </a:p>
      </dgm:t>
    </dgm:pt>
    <dgm:pt modelId="{C387EFC7-2666-431A-8D28-2B1682FA59B6}">
      <dgm:prSet phldrT="[Texte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fr-CH" sz="2000" dirty="0"/>
            <a:t>Ecole de Maturité</a:t>
          </a:r>
        </a:p>
      </dgm:t>
    </dgm:pt>
    <dgm:pt modelId="{7DFB575C-E735-431F-A130-E846D1A47DD0}" type="parTrans" cxnId="{4934DE81-A634-4B7C-A0EF-D67B3BECCC6A}">
      <dgm:prSet/>
      <dgm:spPr/>
      <dgm:t>
        <a:bodyPr/>
        <a:lstStyle/>
        <a:p>
          <a:endParaRPr lang="fr-CH"/>
        </a:p>
      </dgm:t>
    </dgm:pt>
    <dgm:pt modelId="{4D6402E6-8914-49D5-856A-A7D18DB1C079}" type="sibTrans" cxnId="{4934DE81-A634-4B7C-A0EF-D67B3BECCC6A}">
      <dgm:prSet/>
      <dgm:spPr/>
      <dgm:t>
        <a:bodyPr/>
        <a:lstStyle/>
        <a:p>
          <a:endParaRPr lang="fr-CH"/>
        </a:p>
      </dgm:t>
    </dgm:pt>
    <dgm:pt modelId="{B561CC0F-CD9B-46E6-B117-38124A135B3B}">
      <dgm:prSet phldrT="[Texte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fr-CH" sz="2000" dirty="0"/>
            <a:t>Ecole de Culture Générale</a:t>
          </a:r>
        </a:p>
      </dgm:t>
    </dgm:pt>
    <dgm:pt modelId="{A54D868F-3820-422A-9FF3-5987D12EB33B}" type="parTrans" cxnId="{BDD60900-EC2B-4E8D-9BD4-E7D69745EE2A}">
      <dgm:prSet/>
      <dgm:spPr/>
      <dgm:t>
        <a:bodyPr/>
        <a:lstStyle/>
        <a:p>
          <a:endParaRPr lang="fr-CH"/>
        </a:p>
      </dgm:t>
    </dgm:pt>
    <dgm:pt modelId="{3E486283-F72C-4A5B-AADD-8EF8535CCE75}" type="sibTrans" cxnId="{BDD60900-EC2B-4E8D-9BD4-E7D69745EE2A}">
      <dgm:prSet/>
      <dgm:spPr/>
      <dgm:t>
        <a:bodyPr/>
        <a:lstStyle/>
        <a:p>
          <a:endParaRPr lang="fr-CH"/>
        </a:p>
      </dgm:t>
    </dgm:pt>
    <dgm:pt modelId="{E05E2D60-490E-43A5-A875-E9C4F2127C23}" type="pres">
      <dgm:prSet presAssocID="{14F9ABC3-3652-4E3D-B886-516F30C54115}" presName="diagram" presStyleCnt="0">
        <dgm:presLayoutVars>
          <dgm:dir/>
          <dgm:resizeHandles val="exact"/>
        </dgm:presLayoutVars>
      </dgm:prSet>
      <dgm:spPr/>
    </dgm:pt>
    <dgm:pt modelId="{C1085E24-5A3F-4797-AD13-268DE26505A0}" type="pres">
      <dgm:prSet presAssocID="{437BFDFB-A092-4366-B790-8328F122C50E}" presName="node" presStyleLbl="node1" presStyleIdx="0" presStyleCnt="6" custScaleX="105975" custScaleY="73564" custLinFactNeighborX="5412" custLinFactNeighborY="57910">
        <dgm:presLayoutVars>
          <dgm:bulletEnabled val="1"/>
        </dgm:presLayoutVars>
      </dgm:prSet>
      <dgm:spPr/>
    </dgm:pt>
    <dgm:pt modelId="{2D85ECBB-DB92-4635-A887-F972AA37FC31}" type="pres">
      <dgm:prSet presAssocID="{686CBE7A-78A8-4E18-98CC-BC682E1F3E67}" presName="sibTrans" presStyleCnt="0"/>
      <dgm:spPr/>
    </dgm:pt>
    <dgm:pt modelId="{89ED27A9-BBD1-4152-BF02-06BBDAF061C4}" type="pres">
      <dgm:prSet presAssocID="{52C31EEB-AB58-4E82-A2A3-0C71C6E905D6}" presName="node" presStyleLbl="node1" presStyleIdx="1" presStyleCnt="6" custScaleX="88932" custScaleY="73132" custLinFactNeighborX="-3737" custLinFactNeighborY="57014">
        <dgm:presLayoutVars>
          <dgm:bulletEnabled val="1"/>
        </dgm:presLayoutVars>
      </dgm:prSet>
      <dgm:spPr/>
    </dgm:pt>
    <dgm:pt modelId="{E8275E8E-50C7-4EE3-B268-56C36D7ACB05}" type="pres">
      <dgm:prSet presAssocID="{080625A9-5104-4CD0-BB7F-5BA431E87359}" presName="sibTrans" presStyleCnt="0"/>
      <dgm:spPr/>
    </dgm:pt>
    <dgm:pt modelId="{57DFB3F0-715F-4142-83C8-6BDAE13B13EA}" type="pres">
      <dgm:prSet presAssocID="{0C75E71D-72F9-47CE-9A8F-B2746F4AE8D4}" presName="node" presStyleLbl="node1" presStyleIdx="2" presStyleCnt="6" custScaleX="160609" custScaleY="48127" custLinFactX="-100000" custLinFactY="79344" custLinFactNeighborX="-111720" custLinFactNeighborY="100000">
        <dgm:presLayoutVars>
          <dgm:bulletEnabled val="1"/>
        </dgm:presLayoutVars>
      </dgm:prSet>
      <dgm:spPr/>
    </dgm:pt>
    <dgm:pt modelId="{290555D6-DC25-4204-ADFC-6F73A8D3B409}" type="pres">
      <dgm:prSet presAssocID="{C2D460A4-59AA-442A-9028-29F900E1F5DF}" presName="sibTrans" presStyleCnt="0"/>
      <dgm:spPr/>
    </dgm:pt>
    <dgm:pt modelId="{33008973-4578-4CFD-B4F2-A536E8F8308A}" type="pres">
      <dgm:prSet presAssocID="{F910EB4E-102E-4119-84FA-E384DDDDF32D}" presName="node" presStyleLbl="node1" presStyleIdx="3" presStyleCnt="6" custScaleX="170248" custScaleY="48485" custLinFactX="88504" custLinFactNeighborX="100000" custLinFactNeighborY="73307">
        <dgm:presLayoutVars>
          <dgm:bulletEnabled val="1"/>
        </dgm:presLayoutVars>
      </dgm:prSet>
      <dgm:spPr/>
    </dgm:pt>
    <dgm:pt modelId="{A0B55498-E57B-4022-83EE-5A28715A1860}" type="pres">
      <dgm:prSet presAssocID="{39A8875D-B06A-4B9A-83C9-3C1F03F5BD4D}" presName="sibTrans" presStyleCnt="0"/>
      <dgm:spPr/>
    </dgm:pt>
    <dgm:pt modelId="{335808F5-723B-4C78-A040-62557424CAE3}" type="pres">
      <dgm:prSet presAssocID="{C387EFC7-2666-431A-8D28-2B1682FA59B6}" presName="node" presStyleLbl="node1" presStyleIdx="4" presStyleCnt="6" custScaleX="83687" custScaleY="70395" custLinFactX="3965" custLinFactNeighborX="100000" custLinFactNeighborY="-33478">
        <dgm:presLayoutVars>
          <dgm:bulletEnabled val="1"/>
        </dgm:presLayoutVars>
      </dgm:prSet>
      <dgm:spPr/>
    </dgm:pt>
    <dgm:pt modelId="{3D7D7E1E-B033-4E9D-A650-92BD814DF5B8}" type="pres">
      <dgm:prSet presAssocID="{4D6402E6-8914-49D5-856A-A7D18DB1C079}" presName="sibTrans" presStyleCnt="0"/>
      <dgm:spPr/>
    </dgm:pt>
    <dgm:pt modelId="{0BD930E7-33D4-47C9-995B-EC46F74B41B5}" type="pres">
      <dgm:prSet presAssocID="{B561CC0F-CD9B-46E6-B117-38124A135B3B}" presName="node" presStyleLbl="node1" presStyleIdx="5" presStyleCnt="6" custScaleX="86086" custScaleY="71856" custLinFactNeighborX="-77899" custLinFactNeighborY="-32382">
        <dgm:presLayoutVars>
          <dgm:bulletEnabled val="1"/>
        </dgm:presLayoutVars>
      </dgm:prSet>
      <dgm:spPr/>
    </dgm:pt>
  </dgm:ptLst>
  <dgm:cxnLst>
    <dgm:cxn modelId="{BDD60900-EC2B-4E8D-9BD4-E7D69745EE2A}" srcId="{14F9ABC3-3652-4E3D-B886-516F30C54115}" destId="{B561CC0F-CD9B-46E6-B117-38124A135B3B}" srcOrd="5" destOrd="0" parTransId="{A54D868F-3820-422A-9FF3-5987D12EB33B}" sibTransId="{3E486283-F72C-4A5B-AADD-8EF8535CCE75}"/>
    <dgm:cxn modelId="{1193F509-B2C8-4131-A719-91B085904BA6}" type="presOf" srcId="{14F9ABC3-3652-4E3D-B886-516F30C54115}" destId="{E05E2D60-490E-43A5-A875-E9C4F2127C23}" srcOrd="0" destOrd="0" presId="urn:microsoft.com/office/officeart/2005/8/layout/default"/>
    <dgm:cxn modelId="{179DF227-3AC5-4D74-866F-748A0A1EB0CC}" srcId="{14F9ABC3-3652-4E3D-B886-516F30C54115}" destId="{52C31EEB-AB58-4E82-A2A3-0C71C6E905D6}" srcOrd="1" destOrd="0" parTransId="{6284700D-97F5-4E06-B5ED-720F610CAC77}" sibTransId="{080625A9-5104-4CD0-BB7F-5BA431E87359}"/>
    <dgm:cxn modelId="{EA805C2C-8995-4CAD-AD2B-90236CEC361F}" type="presOf" srcId="{C387EFC7-2666-431A-8D28-2B1682FA59B6}" destId="{335808F5-723B-4C78-A040-62557424CAE3}" srcOrd="0" destOrd="0" presId="urn:microsoft.com/office/officeart/2005/8/layout/default"/>
    <dgm:cxn modelId="{5BBF273C-B96F-472C-AEF2-96BD3A988CB3}" srcId="{14F9ABC3-3652-4E3D-B886-516F30C54115}" destId="{437BFDFB-A092-4366-B790-8328F122C50E}" srcOrd="0" destOrd="0" parTransId="{AF655EE9-198D-4F70-83EA-56EE14ACCF60}" sibTransId="{686CBE7A-78A8-4E18-98CC-BC682E1F3E67}"/>
    <dgm:cxn modelId="{06387F47-1D19-4528-A547-55D790BCF429}" type="presOf" srcId="{0C75E71D-72F9-47CE-9A8F-B2746F4AE8D4}" destId="{57DFB3F0-715F-4142-83C8-6BDAE13B13EA}" srcOrd="0" destOrd="0" presId="urn:microsoft.com/office/officeart/2005/8/layout/default"/>
    <dgm:cxn modelId="{CAC82B6B-D5B3-4C26-ACC8-7C6A34F1B265}" type="presOf" srcId="{52C31EEB-AB58-4E82-A2A3-0C71C6E905D6}" destId="{89ED27A9-BBD1-4152-BF02-06BBDAF061C4}" srcOrd="0" destOrd="0" presId="urn:microsoft.com/office/officeart/2005/8/layout/default"/>
    <dgm:cxn modelId="{E283C57E-0B6F-40E1-B085-B10A0DC3D67C}" type="presOf" srcId="{F910EB4E-102E-4119-84FA-E384DDDDF32D}" destId="{33008973-4578-4CFD-B4F2-A536E8F8308A}" srcOrd="0" destOrd="0" presId="urn:microsoft.com/office/officeart/2005/8/layout/default"/>
    <dgm:cxn modelId="{7D0BC681-B46F-4065-9F47-1B4BBCCA778A}" type="presOf" srcId="{437BFDFB-A092-4366-B790-8328F122C50E}" destId="{C1085E24-5A3F-4797-AD13-268DE26505A0}" srcOrd="0" destOrd="0" presId="urn:microsoft.com/office/officeart/2005/8/layout/default"/>
    <dgm:cxn modelId="{4934DE81-A634-4B7C-A0EF-D67B3BECCC6A}" srcId="{14F9ABC3-3652-4E3D-B886-516F30C54115}" destId="{C387EFC7-2666-431A-8D28-2B1682FA59B6}" srcOrd="4" destOrd="0" parTransId="{7DFB575C-E735-431F-A130-E846D1A47DD0}" sibTransId="{4D6402E6-8914-49D5-856A-A7D18DB1C079}"/>
    <dgm:cxn modelId="{7C11FD88-08A2-410F-BC84-A10D1C898DFA}" srcId="{14F9ABC3-3652-4E3D-B886-516F30C54115}" destId="{0C75E71D-72F9-47CE-9A8F-B2746F4AE8D4}" srcOrd="2" destOrd="0" parTransId="{5CF1FAAA-3548-40FA-B47E-8B43EA1B4388}" sibTransId="{C2D460A4-59AA-442A-9028-29F900E1F5DF}"/>
    <dgm:cxn modelId="{5161DD89-87EC-43E7-91D9-7459E8EBFD84}" type="presOf" srcId="{B561CC0F-CD9B-46E6-B117-38124A135B3B}" destId="{0BD930E7-33D4-47C9-995B-EC46F74B41B5}" srcOrd="0" destOrd="0" presId="urn:microsoft.com/office/officeart/2005/8/layout/default"/>
    <dgm:cxn modelId="{98F580EE-50DD-4F90-9C79-75F98415BA01}" srcId="{14F9ABC3-3652-4E3D-B886-516F30C54115}" destId="{F910EB4E-102E-4119-84FA-E384DDDDF32D}" srcOrd="3" destOrd="0" parTransId="{7C88AB41-42B1-4705-807B-1B1F5AD9CBBE}" sibTransId="{39A8875D-B06A-4B9A-83C9-3C1F03F5BD4D}"/>
    <dgm:cxn modelId="{AB317EDD-D842-4773-9217-0C93510A5914}" type="presParOf" srcId="{E05E2D60-490E-43A5-A875-E9C4F2127C23}" destId="{C1085E24-5A3F-4797-AD13-268DE26505A0}" srcOrd="0" destOrd="0" presId="urn:microsoft.com/office/officeart/2005/8/layout/default"/>
    <dgm:cxn modelId="{298518E2-9B79-40D0-9E8F-F815A572318E}" type="presParOf" srcId="{E05E2D60-490E-43A5-A875-E9C4F2127C23}" destId="{2D85ECBB-DB92-4635-A887-F972AA37FC31}" srcOrd="1" destOrd="0" presId="urn:microsoft.com/office/officeart/2005/8/layout/default"/>
    <dgm:cxn modelId="{6991D882-A1DF-410C-9D66-E068528FB8D9}" type="presParOf" srcId="{E05E2D60-490E-43A5-A875-E9C4F2127C23}" destId="{89ED27A9-BBD1-4152-BF02-06BBDAF061C4}" srcOrd="2" destOrd="0" presId="urn:microsoft.com/office/officeart/2005/8/layout/default"/>
    <dgm:cxn modelId="{F9BAAD4F-A907-4CC0-8D83-3C659BFA8137}" type="presParOf" srcId="{E05E2D60-490E-43A5-A875-E9C4F2127C23}" destId="{E8275E8E-50C7-4EE3-B268-56C36D7ACB05}" srcOrd="3" destOrd="0" presId="urn:microsoft.com/office/officeart/2005/8/layout/default"/>
    <dgm:cxn modelId="{CFEF2AFE-4CA2-454A-BF73-A02424476958}" type="presParOf" srcId="{E05E2D60-490E-43A5-A875-E9C4F2127C23}" destId="{57DFB3F0-715F-4142-83C8-6BDAE13B13EA}" srcOrd="4" destOrd="0" presId="urn:microsoft.com/office/officeart/2005/8/layout/default"/>
    <dgm:cxn modelId="{A6D6B524-1C52-463C-B25B-D4AE477B9A1F}" type="presParOf" srcId="{E05E2D60-490E-43A5-A875-E9C4F2127C23}" destId="{290555D6-DC25-4204-ADFC-6F73A8D3B409}" srcOrd="5" destOrd="0" presId="urn:microsoft.com/office/officeart/2005/8/layout/default"/>
    <dgm:cxn modelId="{5C906C01-72F4-4F79-80EC-36E959092084}" type="presParOf" srcId="{E05E2D60-490E-43A5-A875-E9C4F2127C23}" destId="{33008973-4578-4CFD-B4F2-A536E8F8308A}" srcOrd="6" destOrd="0" presId="urn:microsoft.com/office/officeart/2005/8/layout/default"/>
    <dgm:cxn modelId="{9983742C-EB1A-48B7-BA5B-7CE3F5DEB6D1}" type="presParOf" srcId="{E05E2D60-490E-43A5-A875-E9C4F2127C23}" destId="{A0B55498-E57B-4022-83EE-5A28715A1860}" srcOrd="7" destOrd="0" presId="urn:microsoft.com/office/officeart/2005/8/layout/default"/>
    <dgm:cxn modelId="{908E23D4-2EE7-43F7-B420-D58189554ABD}" type="presParOf" srcId="{E05E2D60-490E-43A5-A875-E9C4F2127C23}" destId="{335808F5-723B-4C78-A040-62557424CAE3}" srcOrd="8" destOrd="0" presId="urn:microsoft.com/office/officeart/2005/8/layout/default"/>
    <dgm:cxn modelId="{4A24E3AE-03DF-4AE1-A2E4-B79FF2F9869A}" type="presParOf" srcId="{E05E2D60-490E-43A5-A875-E9C4F2127C23}" destId="{3D7D7E1E-B033-4E9D-A650-92BD814DF5B8}" srcOrd="9" destOrd="0" presId="urn:microsoft.com/office/officeart/2005/8/layout/default"/>
    <dgm:cxn modelId="{9FACE125-5122-4EBC-8EF6-4C3D1C12FBFD}" type="presParOf" srcId="{E05E2D60-490E-43A5-A875-E9C4F2127C23}" destId="{0BD930E7-33D4-47C9-995B-EC46F74B41B5}" srcOrd="10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85E24-5A3F-4797-AD13-268DE26505A0}">
      <dsp:nvSpPr>
        <dsp:cNvPr id="0" name=""/>
        <dsp:cNvSpPr/>
      </dsp:nvSpPr>
      <dsp:spPr>
        <a:xfrm>
          <a:off x="119594" y="1491237"/>
          <a:ext cx="2286127" cy="952167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kern="1200" dirty="0"/>
            <a:t>Formation professionnelle</a:t>
          </a:r>
        </a:p>
      </dsp:txBody>
      <dsp:txXfrm>
        <a:off x="119594" y="1491237"/>
        <a:ext cx="2286127" cy="952167"/>
      </dsp:txXfrm>
    </dsp:sp>
    <dsp:sp modelId="{89ED27A9-BBD1-4152-BF02-06BBDAF061C4}">
      <dsp:nvSpPr>
        <dsp:cNvPr id="0" name=""/>
        <dsp:cNvSpPr/>
      </dsp:nvSpPr>
      <dsp:spPr>
        <a:xfrm>
          <a:off x="2424080" y="1482436"/>
          <a:ext cx="1918469" cy="946576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kern="1200" dirty="0"/>
            <a:t>Ecole de Commerce</a:t>
          </a:r>
        </a:p>
      </dsp:txBody>
      <dsp:txXfrm>
        <a:off x="2424080" y="1482436"/>
        <a:ext cx="1918469" cy="946576"/>
      </dsp:txXfrm>
    </dsp:sp>
    <dsp:sp modelId="{57DFB3F0-715F-4142-83C8-6BDAE13B13EA}">
      <dsp:nvSpPr>
        <dsp:cNvPr id="0" name=""/>
        <dsp:cNvSpPr/>
      </dsp:nvSpPr>
      <dsp:spPr>
        <a:xfrm>
          <a:off x="71596" y="2958396"/>
          <a:ext cx="3464709" cy="622926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VG</a:t>
          </a:r>
        </a:p>
      </dsp:txBody>
      <dsp:txXfrm>
        <a:off x="71596" y="2958396"/>
        <a:ext cx="3464709" cy="622926"/>
      </dsp:txXfrm>
    </dsp:sp>
    <dsp:sp modelId="{33008973-4578-4CFD-B4F2-A536E8F8308A}">
      <dsp:nvSpPr>
        <dsp:cNvPr id="0" name=""/>
        <dsp:cNvSpPr/>
      </dsp:nvSpPr>
      <dsp:spPr>
        <a:xfrm>
          <a:off x="4236446" y="2953762"/>
          <a:ext cx="3672645" cy="627560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VP</a:t>
          </a:r>
        </a:p>
      </dsp:txBody>
      <dsp:txXfrm>
        <a:off x="4236446" y="2953762"/>
        <a:ext cx="3672645" cy="627560"/>
      </dsp:txXfrm>
    </dsp:sp>
    <dsp:sp modelId="{335808F5-723B-4C78-A040-62557424CAE3}">
      <dsp:nvSpPr>
        <dsp:cNvPr id="0" name=""/>
        <dsp:cNvSpPr/>
      </dsp:nvSpPr>
      <dsp:spPr>
        <a:xfrm>
          <a:off x="6301112" y="1485712"/>
          <a:ext cx="1805323" cy="91115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kern="1200" dirty="0"/>
            <a:t>Ecole de Maturité</a:t>
          </a:r>
        </a:p>
      </dsp:txBody>
      <dsp:txXfrm>
        <a:off x="6301112" y="1485712"/>
        <a:ext cx="1805323" cy="911150"/>
      </dsp:txXfrm>
    </dsp:sp>
    <dsp:sp modelId="{0BD930E7-33D4-47C9-995B-EC46F74B41B5}">
      <dsp:nvSpPr>
        <dsp:cNvPr id="0" name=""/>
        <dsp:cNvSpPr/>
      </dsp:nvSpPr>
      <dsp:spPr>
        <a:xfrm>
          <a:off x="4398929" y="1490443"/>
          <a:ext cx="1857075" cy="93006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kern="1200" dirty="0"/>
            <a:t>Ecole de Culture Générale</a:t>
          </a:r>
        </a:p>
      </dsp:txBody>
      <dsp:txXfrm>
        <a:off x="4398929" y="1490443"/>
        <a:ext cx="1857075" cy="930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731">
              <a:defRPr sz="1300"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731">
              <a:defRPr sz="1300"/>
            </a:lvl1pPr>
          </a:lstStyle>
          <a:p>
            <a:pPr>
              <a:defRPr/>
            </a:pPr>
            <a:endParaRPr lang="fr-CH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731">
              <a:defRPr sz="1300"/>
            </a:lvl1pPr>
          </a:lstStyle>
          <a:p>
            <a:pPr>
              <a:defRPr/>
            </a:pPr>
            <a:r>
              <a:rPr lang="fr-CH"/>
              <a:t>Etat de Vaud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731">
              <a:defRPr sz="1300"/>
            </a:lvl1pPr>
          </a:lstStyle>
          <a:p>
            <a:pPr>
              <a:defRPr/>
            </a:pPr>
            <a:fld id="{2081C630-FD16-4F69-9C73-BD1E6DB5BB10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36407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defTabSz="955731">
              <a:defRPr sz="1300"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defTabSz="955731">
              <a:defRPr sz="1300"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noProof="0"/>
              <a:t>Cliquez pour modifier les styles du texte du masque</a:t>
            </a:r>
          </a:p>
          <a:p>
            <a:pPr lvl="1"/>
            <a:r>
              <a:rPr lang="fr-CH" noProof="0"/>
              <a:t>Deuxième niveau</a:t>
            </a:r>
          </a:p>
          <a:p>
            <a:pPr lvl="2"/>
            <a:r>
              <a:rPr lang="fr-CH" noProof="0"/>
              <a:t>Troisième niveau</a:t>
            </a:r>
          </a:p>
          <a:p>
            <a:pPr lvl="3"/>
            <a:r>
              <a:rPr lang="fr-CH" noProof="0"/>
              <a:t>Quatrième niveau</a:t>
            </a:r>
          </a:p>
          <a:p>
            <a:pPr lvl="4"/>
            <a:r>
              <a:rPr lang="fr-CH" noProof="0"/>
              <a:t>Cinquième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defTabSz="955731">
              <a:defRPr sz="1300"/>
            </a:lvl1pPr>
          </a:lstStyle>
          <a:p>
            <a:pPr>
              <a:defRPr/>
            </a:pPr>
            <a:r>
              <a:rPr lang="fr-CH"/>
              <a:t>Département, Service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defTabSz="955731">
              <a:defRPr sz="1300"/>
            </a:lvl1pPr>
          </a:lstStyle>
          <a:p>
            <a:pPr>
              <a:defRPr/>
            </a:pPr>
            <a:fld id="{70AC3AAD-BBE9-4FB6-AA73-1C48AFDFEAF7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28454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'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AE159B4-AE03-C384-19CE-6CED8C6FD9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547663" y="2969189"/>
            <a:ext cx="7056783" cy="452438"/>
          </a:xfrm>
          <a:prstGeom prst="rect">
            <a:avLst/>
          </a:prstGeom>
        </p:spPr>
        <p:txBody>
          <a:bodyPr/>
          <a:lstStyle>
            <a:lvl1pPr algn="l">
              <a:lnSpc>
                <a:spcPct val="105000"/>
              </a:lnSpc>
              <a:defRPr sz="2000" kern="100" spc="0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titre</a:t>
            </a:r>
            <a:endParaRPr lang="fr-CH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47664" y="3421627"/>
            <a:ext cx="7056783" cy="43219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5000"/>
              </a:lnSpc>
              <a:buFontTx/>
              <a:buNone/>
              <a:defRPr sz="1100" b="0" kern="100" baseline="0">
                <a:solidFill>
                  <a:schemeClr val="tx1"/>
                </a:solidFill>
                <a:latin typeface="+mj-lt"/>
              </a:defRPr>
            </a:lvl1pPr>
            <a:lvl3pPr marL="914400" indent="0">
              <a:buNone/>
              <a:defRPr/>
            </a:lvl3pPr>
          </a:lstStyle>
          <a:p>
            <a:r>
              <a:rPr lang="fr-FR" dirty="0"/>
              <a:t>Modifier le sous-titre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651F0ED2-7322-A847-A285-EE622EC69F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3528" y="4732570"/>
            <a:ext cx="43926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175" indent="-3175" eaLnBrk="1" hangingPunct="1">
              <a:spcBef>
                <a:spcPct val="50000"/>
              </a:spcBef>
              <a:tabLst/>
            </a:pPr>
            <a:r>
              <a:rPr lang="fr-CH" altLang="fr-FR" sz="750" baseline="0" dirty="0">
                <a:solidFill>
                  <a:schemeClr val="tx1"/>
                </a:solidFill>
              </a:rPr>
              <a:t>Office cantonal d’orientation scolaire et professionnelle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646C00-85C8-929D-FA5F-2424217AA596}"/>
              </a:ext>
            </a:extLst>
          </p:cNvPr>
          <p:cNvCxnSpPr/>
          <p:nvPr userDrawn="1"/>
        </p:nvCxnSpPr>
        <p:spPr>
          <a:xfrm>
            <a:off x="1619672" y="3363838"/>
            <a:ext cx="71287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05C40AC4-0A6F-7C64-FE0D-30167933E3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957" y="193143"/>
            <a:ext cx="4759548" cy="1611501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AF9B69-1182-8DBF-7726-93F411440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60232" y="4732570"/>
            <a:ext cx="2057400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CH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50" kern="75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84805EB8-7F5F-4567-AD56-4127166B61A7}" type="slidenum">
              <a:rPr lang="en-CH" smtClean="0"/>
              <a:pPr/>
              <a:t>‹N°›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205612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119858-E424-0B4A-FBAF-84F0F8737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931"/>
            <a:ext cx="9144000" cy="514350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547663" y="2969189"/>
            <a:ext cx="7056783" cy="452438"/>
          </a:xfrm>
          <a:prstGeom prst="rect">
            <a:avLst/>
          </a:prstGeom>
        </p:spPr>
        <p:txBody>
          <a:bodyPr/>
          <a:lstStyle>
            <a:lvl1pPr algn="l">
              <a:lnSpc>
                <a:spcPct val="105000"/>
              </a:lnSpc>
              <a:defRPr sz="2000" kern="100" spc="0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titre</a:t>
            </a:r>
            <a:endParaRPr lang="fr-CH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47664" y="3421627"/>
            <a:ext cx="7056783" cy="43219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5000"/>
              </a:lnSpc>
              <a:buFontTx/>
              <a:buNone/>
              <a:defRPr sz="1100" b="0" kern="100" baseline="0">
                <a:solidFill>
                  <a:schemeClr val="tx1"/>
                </a:solidFill>
                <a:latin typeface="+mj-lt"/>
              </a:defRPr>
            </a:lvl1pPr>
            <a:lvl3pPr marL="914400" indent="0">
              <a:buNone/>
              <a:defRPr/>
            </a:lvl3pPr>
          </a:lstStyle>
          <a:p>
            <a:r>
              <a:rPr lang="fr-FR" dirty="0"/>
              <a:t>Modifier le sous-titre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646C00-85C8-929D-FA5F-2424217AA596}"/>
              </a:ext>
            </a:extLst>
          </p:cNvPr>
          <p:cNvCxnSpPr/>
          <p:nvPr userDrawn="1"/>
        </p:nvCxnSpPr>
        <p:spPr>
          <a:xfrm>
            <a:off x="1619672" y="3363838"/>
            <a:ext cx="71287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A6BA7-AB73-63E1-0DDA-BB5A6F76D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60232" y="4732570"/>
            <a:ext cx="2057400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CH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50" kern="75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C7E42B1C-8D0E-4197-B378-01F99F6436A1}" type="slidenum">
              <a:rPr lang="en-CH" smtClean="0"/>
              <a:pPr/>
              <a:t>‹N°›</a:t>
            </a:fld>
            <a:endParaRPr lang="en-CH" dirty="0"/>
          </a:p>
        </p:txBody>
      </p:sp>
      <p:pic>
        <p:nvPicPr>
          <p:cNvPr id="5" name="Image 16">
            <a:extLst>
              <a:ext uri="{FF2B5EF4-FFF2-40B4-BE49-F238E27FC236}">
                <a16:creationId xmlns:a16="http://schemas.microsoft.com/office/drawing/2014/main" id="{60AE02C4-E191-D198-D043-507BFC39A5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50"/>
          <a:stretch/>
        </p:blipFill>
        <p:spPr>
          <a:xfrm>
            <a:off x="421200" y="395005"/>
            <a:ext cx="262368" cy="736585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AEAE0FEF-CC4E-3647-6EB0-67B5A038D33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3528" y="4732570"/>
            <a:ext cx="43926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175" indent="-3175" eaLnBrk="1" hangingPunct="1">
              <a:spcBef>
                <a:spcPct val="50000"/>
              </a:spcBef>
              <a:tabLst/>
            </a:pPr>
            <a:r>
              <a:rPr lang="fr-CH" altLang="fr-FR" sz="750" baseline="0" dirty="0">
                <a:solidFill>
                  <a:schemeClr val="tx1"/>
                </a:solidFill>
              </a:rPr>
              <a:t>Office cantonal d’orientation scolaire et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754414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0D989C-1697-DBE0-E6AF-AD4E9AF4C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974"/>
            <a:ext cx="9144000" cy="51435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59632" y="267494"/>
            <a:ext cx="7457999" cy="529829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259632" y="908294"/>
            <a:ext cx="7427912" cy="3535664"/>
          </a:xfrm>
          <a:prstGeom prst="rect">
            <a:avLst/>
          </a:prstGeom>
        </p:spPr>
        <p:txBody>
          <a:bodyPr/>
          <a:lstStyle>
            <a:lvl1pPr marL="284400" indent="-285750" algn="l">
              <a:lnSpc>
                <a:spcPct val="105000"/>
              </a:lnSpc>
              <a:spcAft>
                <a:spcPts val="700"/>
              </a:spcAft>
              <a:buFont typeface="Arial" panose="020B0604020202020204" pitchFamily="34" charset="0"/>
              <a:buChar char="•"/>
              <a:defRPr sz="1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4400" indent="-285750">
              <a:lnSpc>
                <a:spcPct val="105000"/>
              </a:lnSpc>
              <a:spcAft>
                <a:spcPts val="700"/>
              </a:spcAft>
              <a:buFont typeface="Arial" panose="020B0604020202020204" pitchFamily="34" charset="0"/>
              <a:buChar char="•"/>
              <a:defRPr sz="1500"/>
            </a:lvl2pPr>
            <a:lvl3pPr marL="285750" indent="-285750">
              <a:lnSpc>
                <a:spcPct val="105000"/>
              </a:lnSpc>
              <a:spcAft>
                <a:spcPts val="700"/>
              </a:spcAft>
              <a:buFont typeface="Arial" panose="020B0604020202020204" pitchFamily="34" charset="0"/>
              <a:buChar char="•"/>
              <a:defRPr sz="1100"/>
            </a:lvl3pPr>
            <a:lvl4pPr marL="284400" indent="-284400">
              <a:spcBef>
                <a:spcPts val="0"/>
              </a:spcBef>
              <a:spcAft>
                <a:spcPts val="700"/>
              </a:spcAft>
              <a:defRPr sz="1500"/>
            </a:lvl4pPr>
            <a:lvl5pPr marL="284400" indent="-284400">
              <a:spcBef>
                <a:spcPts val="0"/>
              </a:spcBef>
              <a:spcAft>
                <a:spcPts val="700"/>
              </a:spcAft>
              <a:defRPr sz="1500"/>
            </a:lvl5pPr>
            <a:lvl6pPr marL="0" indent="0">
              <a:lnSpc>
                <a:spcPct val="105000"/>
              </a:lnSpc>
              <a:buNone/>
              <a:defRPr/>
            </a:lvl6pPr>
          </a:lstStyle>
          <a:p>
            <a:pPr lvl="0"/>
            <a:r>
              <a:rPr lang="fr-FR" dirty="0"/>
              <a:t>Modifier le premier niveau de liste</a:t>
            </a:r>
          </a:p>
          <a:p>
            <a:pPr lvl="1"/>
            <a:r>
              <a:rPr lang="fr-FR" dirty="0"/>
              <a:t>Modifier le deuxième niveau de liste</a:t>
            </a:r>
          </a:p>
          <a:p>
            <a:pPr lvl="2"/>
            <a:r>
              <a:rPr lang="fr-FR" dirty="0"/>
              <a:t>Modifier le troisième niveau de liste</a:t>
            </a:r>
          </a:p>
          <a:p>
            <a:pPr lvl="0"/>
            <a:r>
              <a:rPr lang="fr-FR" dirty="0"/>
              <a:t>Modifier le premier niveau de liste</a:t>
            </a:r>
          </a:p>
          <a:p>
            <a:pPr lvl="1"/>
            <a:r>
              <a:rPr lang="fr-FR" dirty="0"/>
              <a:t>Modifier le deuxième niveau de liste</a:t>
            </a:r>
          </a:p>
          <a:p>
            <a:pPr lvl="2"/>
            <a:r>
              <a:rPr lang="fr-FR" dirty="0"/>
              <a:t>Modifier le troisième niveau de liste</a:t>
            </a:r>
          </a:p>
        </p:txBody>
      </p:sp>
      <p:pic>
        <p:nvPicPr>
          <p:cNvPr id="6" name="Image 16">
            <a:extLst>
              <a:ext uri="{FF2B5EF4-FFF2-40B4-BE49-F238E27FC236}">
                <a16:creationId xmlns:a16="http://schemas.microsoft.com/office/drawing/2014/main" id="{39487292-7E2A-7873-ACFC-D583E0F7C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50"/>
          <a:stretch/>
        </p:blipFill>
        <p:spPr>
          <a:xfrm>
            <a:off x="421200" y="395005"/>
            <a:ext cx="262368" cy="736585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BACAB54D-D9CE-43CD-D104-F159290BB9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3528" y="4732570"/>
            <a:ext cx="43926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175" indent="-3175" eaLnBrk="1" hangingPunct="1">
              <a:spcBef>
                <a:spcPct val="50000"/>
              </a:spcBef>
              <a:tabLst/>
            </a:pPr>
            <a:r>
              <a:rPr lang="fr-CH" altLang="fr-FR" sz="750" baseline="0" dirty="0">
                <a:solidFill>
                  <a:schemeClr val="tx1"/>
                </a:solidFill>
              </a:rPr>
              <a:t>Office cantonal d’orientation scolaire et professionnelle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6C7B8F8-A694-8AB5-C307-55D1BE4454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60232" y="4732570"/>
            <a:ext cx="2057400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CH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50" kern="75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84805EB8-7F5F-4567-AD56-4127166B61A7}" type="slidenum">
              <a:rPr lang="en-CH" smtClean="0"/>
              <a:pPr/>
              <a:t>‹N°›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67830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FD1B87-BE38-BEA0-5E64-503D10D32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259632" y="908294"/>
            <a:ext cx="3592800" cy="3535664"/>
          </a:xfrm>
          <a:prstGeom prst="rect">
            <a:avLst/>
          </a:prstGeom>
        </p:spPr>
        <p:txBody>
          <a:bodyPr/>
          <a:lstStyle>
            <a:lvl1pPr marL="284400" indent="-284400">
              <a:lnSpc>
                <a:spcPct val="105000"/>
              </a:lnSpc>
              <a:spcAft>
                <a:spcPts val="700"/>
              </a:spcAft>
              <a:defRPr sz="1500"/>
            </a:lvl1pPr>
            <a:lvl2pPr marL="284400">
              <a:lnSpc>
                <a:spcPct val="105000"/>
              </a:lnSpc>
              <a:spcAft>
                <a:spcPts val="700"/>
              </a:spcAft>
              <a:defRPr sz="1500"/>
            </a:lvl2pPr>
            <a:lvl3pPr marL="284400" indent="-284400">
              <a:lnSpc>
                <a:spcPct val="105000"/>
              </a:lnSpc>
              <a:spcAft>
                <a:spcPts val="700"/>
              </a:spcAft>
              <a:defRPr sz="1100"/>
            </a:lvl3pPr>
            <a:lvl4pPr marL="285750" indent="-285750">
              <a:spcBef>
                <a:spcPts val="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500"/>
            </a:lvl4pPr>
            <a:lvl5pPr marL="284400" indent="-284400">
              <a:spcBef>
                <a:spcPts val="0"/>
              </a:spcBef>
              <a:spcAft>
                <a:spcPts val="700"/>
              </a:spcAft>
              <a:defRPr sz="1500"/>
            </a:lvl5pPr>
            <a:lvl6pPr>
              <a:spcBef>
                <a:spcPts val="0"/>
              </a:spcBef>
              <a:spcAft>
                <a:spcPts val="700"/>
              </a:spcAft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Modifier le premier niveau de liste</a:t>
            </a:r>
          </a:p>
          <a:p>
            <a:pPr lvl="1"/>
            <a:r>
              <a:rPr lang="fr-FR" dirty="0"/>
              <a:t>Modifier le deuxième niveau de liste</a:t>
            </a:r>
          </a:p>
          <a:p>
            <a:pPr lvl="2"/>
            <a:r>
              <a:rPr lang="fr-FR" dirty="0"/>
              <a:t>Modifier le troisième niveau de liste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039632" y="908294"/>
            <a:ext cx="3592800" cy="3535664"/>
          </a:xfrm>
          <a:prstGeom prst="rect">
            <a:avLst/>
          </a:prstGeom>
        </p:spPr>
        <p:txBody>
          <a:bodyPr/>
          <a:lstStyle>
            <a:lvl1pPr marL="284400" indent="-284400">
              <a:lnSpc>
                <a:spcPct val="105000"/>
              </a:lnSpc>
              <a:spcAft>
                <a:spcPts val="700"/>
              </a:spcAft>
              <a:defRPr sz="1500"/>
            </a:lvl1pPr>
            <a:lvl2pPr marL="284400" indent="-284400">
              <a:lnSpc>
                <a:spcPct val="105000"/>
              </a:lnSpc>
              <a:spcAft>
                <a:spcPts val="700"/>
              </a:spcAft>
              <a:defRPr sz="1500"/>
            </a:lvl2pPr>
            <a:lvl3pPr marL="284400" indent="-284400">
              <a:lnSpc>
                <a:spcPct val="105000"/>
              </a:lnSpc>
              <a:spcAft>
                <a:spcPts val="700"/>
              </a:spcAft>
              <a:defRPr sz="1100"/>
            </a:lvl3pPr>
            <a:lvl4pPr marL="284400" indent="-284400">
              <a:spcBef>
                <a:spcPts val="0"/>
              </a:spcBef>
              <a:spcAft>
                <a:spcPts val="700"/>
              </a:spcAft>
              <a:defRPr sz="1500"/>
            </a:lvl4pPr>
            <a:lvl5pPr marL="284400" indent="-284400">
              <a:spcBef>
                <a:spcPts val="0"/>
              </a:spcBef>
              <a:spcAft>
                <a:spcPts val="700"/>
              </a:spcAft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Modifier le premier niveau de liste</a:t>
            </a:r>
          </a:p>
          <a:p>
            <a:pPr lvl="1"/>
            <a:r>
              <a:rPr lang="fr-FR" dirty="0"/>
              <a:t>Modifier le deuxième niveau de liste</a:t>
            </a:r>
          </a:p>
          <a:p>
            <a:pPr lvl="2"/>
            <a:r>
              <a:rPr lang="fr-FR" dirty="0"/>
              <a:t>Modifier le troisième niveau de liste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E097A9ED-A1A8-3847-8C42-8D5717DCB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9633" y="267494"/>
            <a:ext cx="7038424" cy="529829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titre</a:t>
            </a:r>
            <a:endParaRPr lang="fr-CH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79C3E9B-9B3F-C325-57B7-3BD553F80A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60232" y="4732570"/>
            <a:ext cx="2057400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CH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50" kern="75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A0D690A2-C9FD-49EC-B90A-3F9040363D18}" type="slidenum">
              <a:rPr lang="en-CH" smtClean="0"/>
              <a:pPr/>
              <a:t>‹N°›</a:t>
            </a:fld>
            <a:endParaRPr lang="en-CH" dirty="0"/>
          </a:p>
        </p:txBody>
      </p:sp>
      <p:pic>
        <p:nvPicPr>
          <p:cNvPr id="6" name="Image 16">
            <a:extLst>
              <a:ext uri="{FF2B5EF4-FFF2-40B4-BE49-F238E27FC236}">
                <a16:creationId xmlns:a16="http://schemas.microsoft.com/office/drawing/2014/main" id="{736713F6-ACCA-F402-3574-B10D9A0510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50"/>
          <a:stretch/>
        </p:blipFill>
        <p:spPr>
          <a:xfrm>
            <a:off x="421200" y="395005"/>
            <a:ext cx="262368" cy="736585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27C92EB1-3AC3-36A7-3DED-50DC430DF1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3528" y="4732570"/>
            <a:ext cx="43926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175" indent="-3175" eaLnBrk="1" hangingPunct="1">
              <a:spcBef>
                <a:spcPct val="50000"/>
              </a:spcBef>
              <a:tabLst/>
            </a:pPr>
            <a:r>
              <a:rPr lang="fr-CH" altLang="fr-FR" sz="750" baseline="0" dirty="0">
                <a:solidFill>
                  <a:schemeClr val="tx1"/>
                </a:solidFill>
              </a:rPr>
              <a:t>Office cantonal d’orientation scolaire et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486159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477BBB81-E674-2720-EB78-96411B0533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" y="0"/>
            <a:ext cx="9143998" cy="51435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23850" indent="0" algn="l" fontAlgn="base">
              <a:lnSpc>
                <a:spcPct val="100000"/>
              </a:lnSpc>
              <a:buNone/>
              <a:tabLst>
                <a:tab pos="323850" algn="l"/>
                <a:tab pos="1954213" algn="l"/>
              </a:tabLst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CH" dirty="0"/>
              <a:t>Insérez une image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D809E991-6AB3-8B1C-5BAD-D446C24FD7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927873"/>
            <a:ext cx="1547664" cy="21562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24000" indent="0">
              <a:lnSpc>
                <a:spcPct val="100000"/>
              </a:lnSpc>
              <a:buNone/>
              <a:tabLst>
                <a:tab pos="324000" algn="l"/>
              </a:tabLst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© </a:t>
            </a:r>
            <a:r>
              <a:rPr lang="en-GB" dirty="0" err="1"/>
              <a:t>Modifiez</a:t>
            </a:r>
            <a:r>
              <a:rPr lang="en-GB" dirty="0"/>
              <a:t> la </a:t>
            </a:r>
            <a:r>
              <a:rPr lang="en-GB" dirty="0" err="1"/>
              <a:t>légende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8242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85F16E7-A600-2CBB-C739-BEFC2BD04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60232" y="4732570"/>
            <a:ext cx="2057400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CH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50" kern="750" baseline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B5D4FBCD-C961-4824-82A8-F502B614397D}" type="slidenum">
              <a:rPr lang="en-CH" smtClean="0"/>
              <a:pPr/>
              <a:t>‹N°›</a:t>
            </a:fld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24D35-4160-F8F5-2169-53CB1D31D1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694610"/>
            <a:ext cx="6380202" cy="1448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FE4FF5-99E3-694D-907E-87BC46413D5C}"/>
              </a:ext>
            </a:extLst>
          </p:cNvPr>
          <p:cNvSpPr txBox="1"/>
          <p:nvPr userDrawn="1"/>
        </p:nvSpPr>
        <p:spPr>
          <a:xfrm>
            <a:off x="179512" y="4515966"/>
            <a:ext cx="2358338" cy="415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endParaRPr lang="fr-CH" sz="700" dirty="0">
              <a:solidFill>
                <a:schemeClr val="bg1"/>
              </a:solidFill>
            </a:endParaRPr>
          </a:p>
          <a:p>
            <a:r>
              <a:rPr lang="fr-CH" sz="700" dirty="0">
                <a:solidFill>
                  <a:schemeClr val="bg1"/>
                </a:solidFill>
              </a:rPr>
              <a:t>Office cantonal d’orientation scolaire et professionnelle</a:t>
            </a:r>
            <a:endParaRPr lang="en-CH" sz="700" dirty="0">
              <a:solidFill>
                <a:schemeClr val="bg1"/>
              </a:solidFill>
            </a:endParaRPr>
          </a:p>
          <a:p>
            <a:r>
              <a:rPr lang="en-GB" sz="700" dirty="0">
                <a:solidFill>
                  <a:schemeClr val="bg1"/>
                </a:solidFill>
              </a:rPr>
              <a:t>www.vd.ch/orientation</a:t>
            </a:r>
            <a:endParaRPr lang="en-CH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1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6">
            <a:extLst>
              <a:ext uri="{FF2B5EF4-FFF2-40B4-BE49-F238E27FC236}">
                <a16:creationId xmlns:a16="http://schemas.microsoft.com/office/drawing/2014/main" id="{2630B6A9-1E12-81C7-CAC9-D7346CB6E8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50"/>
          <a:stretch/>
        </p:blipFill>
        <p:spPr>
          <a:xfrm>
            <a:off x="421200" y="395005"/>
            <a:ext cx="262368" cy="7365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697" r:id="rId3"/>
    <p:sldLayoutId id="2147483699" r:id="rId4"/>
    <p:sldLayoutId id="2147483709" r:id="rId5"/>
    <p:sldLayoutId id="2147483710" r:id="rId6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maud.raval@vd.ch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AB5FDE-D746-E547-90BD-DDC369680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6435" y="2715766"/>
            <a:ext cx="8064896" cy="452438"/>
          </a:xfrm>
        </p:spPr>
        <p:txBody>
          <a:bodyPr/>
          <a:lstStyle/>
          <a:p>
            <a:r>
              <a:rPr lang="fr-FR" sz="2400" dirty="0"/>
              <a:t>Après l’école obligatoire… que puis-je faire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F7BCB6-BFAE-AB4F-BDE4-549725B3AF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altLang="fr-FR" sz="1200" b="1" dirty="0">
                <a:ea typeface="ＭＳ Ｐゴシック" pitchFamily="34" charset="-128"/>
              </a:rPr>
              <a:t>Soirée de parents 10S, 14 septembre 2026, ES d’Orbe et environs</a:t>
            </a:r>
          </a:p>
          <a:p>
            <a:endParaRPr lang="fr-FR" dirty="0">
              <a:ea typeface="ＭＳ Ｐゴシック" pitchFamily="34" charset="-12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924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844DA8-E313-02EB-F333-0CA2BC1DD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Les voies principales…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B71E05-40AE-FEC7-1166-9E3A8F252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05EB8-7F5F-4567-AD56-4127166B61A7}" type="slidenum">
              <a:rPr lang="en-CH" smtClean="0"/>
              <a:pPr/>
              <a:t>2</a:t>
            </a:fld>
            <a:endParaRPr lang="en-CH" dirty="0"/>
          </a:p>
        </p:txBody>
      </p:sp>
      <p:graphicFrame>
        <p:nvGraphicFramePr>
          <p:cNvPr id="5" name="Espace réservé du contenu 6">
            <a:extLst>
              <a:ext uri="{FF2B5EF4-FFF2-40B4-BE49-F238E27FC236}">
                <a16:creationId xmlns:a16="http://schemas.microsoft.com/office/drawing/2014/main" id="{170D6CF5-BEE3-241F-CA7F-BC405CA907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371492"/>
              </p:ext>
            </p:extLst>
          </p:nvPr>
        </p:nvGraphicFramePr>
        <p:xfrm>
          <a:off x="858044" y="1006651"/>
          <a:ext cx="8106444" cy="3581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174850E-244D-D440-B242-C56B47076EA7}"/>
              </a:ext>
            </a:extLst>
          </p:cNvPr>
          <p:cNvSpPr txBox="1"/>
          <p:nvPr/>
        </p:nvSpPr>
        <p:spPr>
          <a:xfrm>
            <a:off x="886928" y="958065"/>
            <a:ext cx="294266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Brevets et diplômes</a:t>
            </a:r>
          </a:p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fédéraux, Ecoles Supérieures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0F1FEC8-59B5-002E-BE0F-2CAAE12E39B1}"/>
              </a:ext>
            </a:extLst>
          </p:cNvPr>
          <p:cNvSpPr txBox="1"/>
          <p:nvPr/>
        </p:nvSpPr>
        <p:spPr>
          <a:xfrm>
            <a:off x="3894234" y="958065"/>
            <a:ext cx="191040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Hautes Ecoles </a:t>
            </a:r>
          </a:p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Spécialisées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E47ED7A-0405-7600-5621-D0D82DEFA75D}"/>
              </a:ext>
            </a:extLst>
          </p:cNvPr>
          <p:cNvSpPr txBox="1"/>
          <p:nvPr/>
        </p:nvSpPr>
        <p:spPr>
          <a:xfrm>
            <a:off x="5869286" y="958918"/>
            <a:ext cx="151080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Hautes Ecoles </a:t>
            </a:r>
          </a:p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Pédagogiques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D0A2050-EE12-99BD-3377-782D1D344EDF}"/>
              </a:ext>
            </a:extLst>
          </p:cNvPr>
          <p:cNvSpPr txBox="1"/>
          <p:nvPr/>
        </p:nvSpPr>
        <p:spPr>
          <a:xfrm>
            <a:off x="7452320" y="958065"/>
            <a:ext cx="1379485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600" dirty="0">
                <a:solidFill>
                  <a:schemeClr val="accent1">
                    <a:lumMod val="50000"/>
                  </a:schemeClr>
                </a:solidFill>
              </a:rPr>
              <a:t>Universités, EPF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A05055-847F-7DE0-F6B5-DEA3E2F62EAC}"/>
              </a:ext>
            </a:extLst>
          </p:cNvPr>
          <p:cNvSpPr txBox="1"/>
          <p:nvPr/>
        </p:nvSpPr>
        <p:spPr>
          <a:xfrm>
            <a:off x="816088" y="3736048"/>
            <a:ext cx="1701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b="1" dirty="0"/>
              <a:t>12</a:t>
            </a:r>
            <a:r>
              <a:rPr lang="fr-CH" sz="1400" b="1" baseline="30000" dirty="0"/>
              <a:t>ème</a:t>
            </a:r>
            <a:r>
              <a:rPr lang="fr-CH" sz="1400" b="1" dirty="0"/>
              <a:t> certificative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3DC99C-F1C6-A045-CB28-2BB5B5457DD6}"/>
              </a:ext>
            </a:extLst>
          </p:cNvPr>
          <p:cNvSpPr txBox="1"/>
          <p:nvPr/>
        </p:nvSpPr>
        <p:spPr>
          <a:xfrm>
            <a:off x="1742895" y="3372832"/>
            <a:ext cx="1230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b="1" dirty="0"/>
              <a:t>Transition 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0210E8-8C32-CAC7-D885-915AE78B71EA}"/>
              </a:ext>
            </a:extLst>
          </p:cNvPr>
          <p:cNvSpPr txBox="1"/>
          <p:nvPr/>
        </p:nvSpPr>
        <p:spPr>
          <a:xfrm>
            <a:off x="872648" y="2178515"/>
            <a:ext cx="368111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Emploi, Maturités professionnelles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811F24-8101-B6DD-C50B-DA36BA7B6FD4}"/>
              </a:ext>
            </a:extLst>
          </p:cNvPr>
          <p:cNvSpPr txBox="1"/>
          <p:nvPr/>
        </p:nvSpPr>
        <p:spPr>
          <a:xfrm>
            <a:off x="5074509" y="2178514"/>
            <a:ext cx="216301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Maturités spécialisées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3FD4CD9-3648-199F-1EAE-8DC5090AEB33}"/>
              </a:ext>
            </a:extLst>
          </p:cNvPr>
          <p:cNvSpPr txBox="1"/>
          <p:nvPr/>
        </p:nvSpPr>
        <p:spPr>
          <a:xfrm>
            <a:off x="7011376" y="2167711"/>
            <a:ext cx="203568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400" dirty="0"/>
              <a:t>Maturité gymnasiale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F150A6-4741-FF88-FF0F-8B007FA6C0EE}"/>
              </a:ext>
            </a:extLst>
          </p:cNvPr>
          <p:cNvSpPr txBox="1"/>
          <p:nvPr/>
        </p:nvSpPr>
        <p:spPr>
          <a:xfrm>
            <a:off x="497298" y="1597109"/>
            <a:ext cx="85821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1400" dirty="0">
                <a:solidFill>
                  <a:srgbClr val="F39E87"/>
                </a:solidFill>
              </a:rPr>
              <a:t>Passerelles, compléments théoriques ou pratiques permettant de rejoindre la formation tertiaire</a:t>
            </a:r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6873304B-3925-1008-5201-C15227BF94C2}"/>
              </a:ext>
            </a:extLst>
          </p:cNvPr>
          <p:cNvSpPr/>
          <p:nvPr/>
        </p:nvSpPr>
        <p:spPr>
          <a:xfrm>
            <a:off x="6808708" y="2875334"/>
            <a:ext cx="656311" cy="271261"/>
          </a:xfrm>
          <a:prstGeom prst="leftRightArrow">
            <a:avLst/>
          </a:prstGeom>
          <a:solidFill>
            <a:srgbClr val="A53010">
              <a:lumMod val="40000"/>
              <a:lumOff val="60000"/>
            </a:srgbClr>
          </a:solidFill>
          <a:ln w="1587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8DFE6CF8-AF32-5830-4EF9-CF5801FB86D4}"/>
              </a:ext>
            </a:extLst>
          </p:cNvPr>
          <p:cNvSpPr/>
          <p:nvPr/>
        </p:nvSpPr>
        <p:spPr>
          <a:xfrm rot="3843524">
            <a:off x="4750312" y="2891148"/>
            <a:ext cx="428749" cy="1701179"/>
          </a:xfrm>
          <a:prstGeom prst="upArrow">
            <a:avLst/>
          </a:prstGeom>
          <a:solidFill>
            <a:srgbClr val="A53010">
              <a:lumMod val="40000"/>
              <a:lumOff val="60000"/>
            </a:srgbClr>
          </a:solidFill>
          <a:ln w="1587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39901056-DC3E-F94E-6CAF-4D4BDF2A3902}"/>
              </a:ext>
            </a:extLst>
          </p:cNvPr>
          <p:cNvSpPr/>
          <p:nvPr/>
        </p:nvSpPr>
        <p:spPr>
          <a:xfrm rot="5400000">
            <a:off x="4900621" y="3514557"/>
            <a:ext cx="419028" cy="1726968"/>
          </a:xfrm>
          <a:prstGeom prst="upArrow">
            <a:avLst/>
          </a:prstGeom>
          <a:solidFill>
            <a:srgbClr val="A53010">
              <a:lumMod val="40000"/>
              <a:lumOff val="60000"/>
            </a:srgbClr>
          </a:solidFill>
          <a:ln w="1587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A47B9C8-7DEA-C9BE-643D-36DE5FC3147A}"/>
              </a:ext>
            </a:extLst>
          </p:cNvPr>
          <p:cNvSpPr txBox="1"/>
          <p:nvPr/>
        </p:nvSpPr>
        <p:spPr>
          <a:xfrm>
            <a:off x="128651" y="4091597"/>
            <a:ext cx="779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/>
              <a:t>I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07A1445-56C1-E041-49AB-F26C44C6A43D}"/>
              </a:ext>
            </a:extLst>
          </p:cNvPr>
          <p:cNvSpPr txBox="1"/>
          <p:nvPr/>
        </p:nvSpPr>
        <p:spPr>
          <a:xfrm>
            <a:off x="122994" y="2916692"/>
            <a:ext cx="779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/>
              <a:t>II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1BB3918-6BC4-B65D-64F3-95BEB0E708C1}"/>
              </a:ext>
            </a:extLst>
          </p:cNvPr>
          <p:cNvSpPr txBox="1"/>
          <p:nvPr/>
        </p:nvSpPr>
        <p:spPr>
          <a:xfrm>
            <a:off x="115763" y="1137340"/>
            <a:ext cx="779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/>
              <a:t>III</a:t>
            </a:r>
          </a:p>
        </p:txBody>
      </p:sp>
      <p:sp>
        <p:nvSpPr>
          <p:cNvPr id="21" name="Flèche : haut 20">
            <a:extLst>
              <a:ext uri="{FF2B5EF4-FFF2-40B4-BE49-F238E27FC236}">
                <a16:creationId xmlns:a16="http://schemas.microsoft.com/office/drawing/2014/main" id="{B9FA7639-0E87-65AC-6961-5909586B2DB1}"/>
              </a:ext>
            </a:extLst>
          </p:cNvPr>
          <p:cNvSpPr/>
          <p:nvPr/>
        </p:nvSpPr>
        <p:spPr>
          <a:xfrm>
            <a:off x="2838898" y="3445404"/>
            <a:ext cx="344000" cy="615007"/>
          </a:xfrm>
          <a:prstGeom prst="upArrow">
            <a:avLst/>
          </a:prstGeom>
          <a:solidFill>
            <a:srgbClr val="A53010">
              <a:lumMod val="40000"/>
              <a:lumOff val="60000"/>
            </a:srgbClr>
          </a:solidFill>
          <a:ln w="1587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B0DC92C-459B-7E5E-1DF2-D451DA95D988}"/>
              </a:ext>
            </a:extLst>
          </p:cNvPr>
          <p:cNvSpPr txBox="1"/>
          <p:nvPr/>
        </p:nvSpPr>
        <p:spPr>
          <a:xfrm rot="20027455">
            <a:off x="4065373" y="3587871"/>
            <a:ext cx="1727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fr-CH" sz="1400" b="1" dirty="0">
                <a:solidFill>
                  <a:prstClr val="black"/>
                </a:solidFill>
                <a:latin typeface="Century Gothic" panose="020B0502020202020204"/>
              </a:rPr>
              <a:t>Raccordement  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FCA350-15A8-4549-80C8-2A4677A01403}"/>
              </a:ext>
            </a:extLst>
          </p:cNvPr>
          <p:cNvSpPr txBox="1"/>
          <p:nvPr/>
        </p:nvSpPr>
        <p:spPr>
          <a:xfrm>
            <a:off x="4191038" y="4215229"/>
            <a:ext cx="1726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fr-CH" sz="1400" b="1" dirty="0">
                <a:solidFill>
                  <a:prstClr val="black"/>
                </a:solidFill>
                <a:latin typeface="Century Gothic" panose="020B0502020202020204"/>
              </a:rPr>
              <a:t>Raccordement  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6CEB29D-7740-D1ED-BDA2-951DBB164D8A}"/>
              </a:ext>
            </a:extLst>
          </p:cNvPr>
          <p:cNvSpPr txBox="1"/>
          <p:nvPr/>
        </p:nvSpPr>
        <p:spPr>
          <a:xfrm>
            <a:off x="1757467" y="3111652"/>
            <a:ext cx="2253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   </a:t>
            </a:r>
            <a:r>
              <a:rPr lang="fr-CH" sz="1000" b="1" dirty="0">
                <a:solidFill>
                  <a:srgbClr val="FFC000"/>
                </a:solidFill>
                <a:latin typeface="Century Gothic" panose="020B0502020202020204"/>
              </a:rPr>
              <a:t>A  P  </a:t>
            </a:r>
            <a:r>
              <a:rPr lang="fr-CH" sz="1000" b="1" dirty="0" err="1">
                <a:solidFill>
                  <a:srgbClr val="FFC000"/>
                </a:solidFill>
                <a:latin typeface="Century Gothic" panose="020B0502020202020204"/>
              </a:rPr>
              <a:t>P</a:t>
            </a:r>
            <a:r>
              <a:rPr lang="fr-CH" sz="1000" b="1" dirty="0">
                <a:solidFill>
                  <a:srgbClr val="FFC000"/>
                </a:solidFill>
                <a:latin typeface="Century Gothic" panose="020B0502020202020204"/>
              </a:rPr>
              <a:t>  R  E  N  T  I  S   </a:t>
            </a:r>
            <a:r>
              <a:rPr lang="fr-CH" sz="1000" b="1" dirty="0" err="1">
                <a:solidFill>
                  <a:srgbClr val="FFC000"/>
                </a:solidFill>
                <a:latin typeface="Century Gothic" panose="020B0502020202020204"/>
              </a:rPr>
              <a:t>S</a:t>
            </a:r>
            <a:r>
              <a:rPr lang="fr-CH" sz="1000" b="1" dirty="0">
                <a:solidFill>
                  <a:srgbClr val="FFC000"/>
                </a:solidFill>
                <a:latin typeface="Century Gothic" panose="020B0502020202020204"/>
              </a:rPr>
              <a:t>   A  G  E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2B23DB8-E233-7440-C7E6-0E3269126258}"/>
              </a:ext>
            </a:extLst>
          </p:cNvPr>
          <p:cNvSpPr txBox="1"/>
          <p:nvPr/>
        </p:nvSpPr>
        <p:spPr>
          <a:xfrm>
            <a:off x="6330034" y="3090278"/>
            <a:ext cx="238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     </a:t>
            </a:r>
            <a:r>
              <a:rPr lang="fr-CH" sz="1000" b="1" dirty="0">
                <a:solidFill>
                  <a:srgbClr val="FFC000"/>
                </a:solidFill>
                <a:latin typeface="Century Gothic" panose="020B0502020202020204"/>
              </a:rPr>
              <a:t>G    Y     M     N     A     S     E</a:t>
            </a:r>
          </a:p>
        </p:txBody>
      </p:sp>
      <p:sp>
        <p:nvSpPr>
          <p:cNvPr id="27" name="Flèche : haut 26">
            <a:extLst>
              <a:ext uri="{FF2B5EF4-FFF2-40B4-BE49-F238E27FC236}">
                <a16:creationId xmlns:a16="http://schemas.microsoft.com/office/drawing/2014/main" id="{75B832D1-4F22-76F2-4BCD-96C03F525E49}"/>
              </a:ext>
            </a:extLst>
          </p:cNvPr>
          <p:cNvSpPr/>
          <p:nvPr/>
        </p:nvSpPr>
        <p:spPr>
          <a:xfrm rot="2344409">
            <a:off x="3959584" y="3148866"/>
            <a:ext cx="358166" cy="969354"/>
          </a:xfrm>
          <a:prstGeom prst="upArrow">
            <a:avLst/>
          </a:prstGeom>
          <a:solidFill>
            <a:srgbClr val="A53010">
              <a:lumMod val="40000"/>
              <a:lumOff val="60000"/>
            </a:srgbClr>
          </a:solidFill>
          <a:ln w="1587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EA768AB-7758-C738-667C-0890BAAEA41E}"/>
              </a:ext>
            </a:extLst>
          </p:cNvPr>
          <p:cNvSpPr txBox="1"/>
          <p:nvPr/>
        </p:nvSpPr>
        <p:spPr>
          <a:xfrm rot="18567134">
            <a:off x="3674881" y="3624095"/>
            <a:ext cx="657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fr-CH" sz="1400" b="1" dirty="0">
                <a:solidFill>
                  <a:prstClr val="black"/>
                </a:solidFill>
                <a:latin typeface="Century Gothic" panose="020B0502020202020204"/>
              </a:rPr>
              <a:t>Rac1</a:t>
            </a:r>
          </a:p>
        </p:txBody>
      </p:sp>
    </p:spTree>
    <p:extLst>
      <p:ext uri="{BB962C8B-B14F-4D97-AF65-F5344CB8AC3E}">
        <p14:creationId xmlns:p14="http://schemas.microsoft.com/office/powerpoint/2010/main" val="393351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0DEC4-AD87-2ABD-E37A-D7CE7E84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67494"/>
            <a:ext cx="7776864" cy="640800"/>
          </a:xfrm>
        </p:spPr>
        <p:txBody>
          <a:bodyPr/>
          <a:lstStyle/>
          <a:p>
            <a:r>
              <a:rPr lang="fr-CH" sz="2000" dirty="0"/>
              <a:t>Entre l’école obligatoire et le sec II (apprentissage/gymnase)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1673BF-9131-5E3F-0B79-0130B6959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05EB8-7F5F-4567-AD56-4127166B61A7}" type="slidenum">
              <a:rPr lang="en-CH" smtClean="0"/>
              <a:pPr/>
              <a:t>3</a:t>
            </a:fld>
            <a:endParaRPr lang="en-CH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77A70AC-5035-475B-CF04-F849B68D1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795819"/>
            <a:ext cx="7560840" cy="3920510"/>
          </a:xfrm>
        </p:spPr>
        <p:txBody>
          <a:bodyPr>
            <a:noAutofit/>
          </a:bodyPr>
          <a:lstStyle/>
          <a:p>
            <a:pPr algn="just"/>
            <a:r>
              <a:rPr lang="fr-CH" sz="1200" b="1" dirty="0">
                <a:solidFill>
                  <a:srgbClr val="00B050"/>
                </a:solidFill>
              </a:rPr>
              <a:t>12</a:t>
            </a:r>
            <a:r>
              <a:rPr lang="fr-CH" sz="1200" b="1" baseline="30000" dirty="0">
                <a:solidFill>
                  <a:srgbClr val="00B050"/>
                </a:solidFill>
              </a:rPr>
              <a:t>ème</a:t>
            </a:r>
            <a:r>
              <a:rPr lang="fr-CH" sz="1200" b="1" dirty="0">
                <a:solidFill>
                  <a:srgbClr val="00B050"/>
                </a:solidFill>
              </a:rPr>
              <a:t> certificative :</a:t>
            </a:r>
            <a:r>
              <a:rPr lang="fr-CH" sz="1200" b="1" dirty="0"/>
              <a:t> </a:t>
            </a:r>
            <a:r>
              <a:rPr lang="fr-CH" sz="1200" dirty="0">
                <a:solidFill>
                  <a:srgbClr val="00B050"/>
                </a:solidFill>
              </a:rPr>
              <a:t>année </a:t>
            </a:r>
            <a:r>
              <a:rPr lang="fr-CH" sz="1200" b="1" u="sng" dirty="0">
                <a:solidFill>
                  <a:srgbClr val="00B050"/>
                </a:solidFill>
              </a:rPr>
              <a:t>d’école</a:t>
            </a:r>
            <a:r>
              <a:rPr lang="fr-CH" sz="1200" dirty="0">
                <a:solidFill>
                  <a:srgbClr val="00B050"/>
                </a:solidFill>
              </a:rPr>
              <a:t> </a:t>
            </a:r>
            <a:r>
              <a:rPr lang="fr-CH" sz="1200" dirty="0"/>
              <a:t>supplémentaire pour obtenir un certificat VG 1-1-1 : </a:t>
            </a:r>
          </a:p>
          <a:p>
            <a:pPr marL="0" indent="0" algn="just">
              <a:buNone/>
            </a:pPr>
            <a:r>
              <a:rPr lang="fr-CH" sz="1200" dirty="0"/>
              <a:t>	</a:t>
            </a:r>
            <a:r>
              <a:rPr lang="fr-CH" sz="1200" b="0" dirty="0"/>
              <a:t>-&gt; Elèves sortant sans certificat VG, ou avec un certificat VG personnalisé</a:t>
            </a:r>
          </a:p>
          <a:p>
            <a:pPr marL="0" indent="0" algn="just">
              <a:buNone/>
            </a:pPr>
            <a:r>
              <a:rPr lang="fr-CH" sz="1200" b="0" dirty="0"/>
              <a:t>	-&gt; Pour aller en apprentissage principalement (AFP ou CFC)</a:t>
            </a:r>
          </a:p>
          <a:p>
            <a:pPr marL="0" indent="0" algn="just">
              <a:buNone/>
            </a:pPr>
            <a:endParaRPr lang="fr-CH" sz="600" dirty="0"/>
          </a:p>
          <a:p>
            <a:pPr algn="just"/>
            <a:r>
              <a:rPr lang="fr-CH" sz="1200" b="1" dirty="0">
                <a:solidFill>
                  <a:srgbClr val="00B050"/>
                </a:solidFill>
              </a:rPr>
              <a:t>Raccordement 1 : </a:t>
            </a:r>
            <a:r>
              <a:rPr lang="fr-CH" sz="1200" dirty="0">
                <a:solidFill>
                  <a:srgbClr val="00B050"/>
                </a:solidFill>
              </a:rPr>
              <a:t>année </a:t>
            </a:r>
            <a:r>
              <a:rPr lang="fr-CH" sz="1200" b="1" u="sng" dirty="0">
                <a:solidFill>
                  <a:srgbClr val="00B050"/>
                </a:solidFill>
              </a:rPr>
              <a:t>d’école</a:t>
            </a:r>
            <a:r>
              <a:rPr lang="fr-CH" sz="1200" dirty="0">
                <a:solidFill>
                  <a:srgbClr val="00B050"/>
                </a:solidFill>
              </a:rPr>
              <a:t> </a:t>
            </a:r>
            <a:r>
              <a:rPr lang="fr-CH" sz="1200" dirty="0"/>
              <a:t>supplémentaire pour obtenir un certificat VG 2-2-2</a:t>
            </a:r>
          </a:p>
          <a:p>
            <a:pPr marL="0" indent="0" algn="just">
              <a:buNone/>
            </a:pPr>
            <a:r>
              <a:rPr lang="fr-CH" sz="1200" dirty="0"/>
              <a:t>	</a:t>
            </a:r>
            <a:r>
              <a:rPr lang="fr-CH" sz="1200" b="0" dirty="0"/>
              <a:t>-&gt; Conditions de niveaux et de points pour être admis</a:t>
            </a:r>
          </a:p>
          <a:p>
            <a:pPr marL="0" indent="0" algn="just">
              <a:buNone/>
            </a:pPr>
            <a:r>
              <a:rPr lang="fr-CH" sz="1200" b="0" dirty="0"/>
              <a:t>	-&gt; Ecole de Commerce, Ecole de Culture Générale, CFC avec Matu Pro intégrée, Rac2 </a:t>
            </a:r>
          </a:p>
          <a:p>
            <a:pPr marL="0" indent="0" algn="just">
              <a:buNone/>
            </a:pPr>
            <a:endParaRPr lang="fr-CH" sz="600" dirty="0"/>
          </a:p>
          <a:p>
            <a:pPr algn="just"/>
            <a:r>
              <a:rPr lang="fr-CH" sz="1200" b="1" dirty="0">
                <a:solidFill>
                  <a:srgbClr val="00B050"/>
                </a:solidFill>
              </a:rPr>
              <a:t>Raccordement 2 : </a:t>
            </a:r>
            <a:r>
              <a:rPr lang="fr-CH" sz="1200" dirty="0">
                <a:solidFill>
                  <a:srgbClr val="00B050"/>
                </a:solidFill>
              </a:rPr>
              <a:t>année </a:t>
            </a:r>
            <a:r>
              <a:rPr lang="fr-CH" sz="1200" b="1" u="sng" dirty="0">
                <a:solidFill>
                  <a:srgbClr val="00B050"/>
                </a:solidFill>
              </a:rPr>
              <a:t>d’école</a:t>
            </a:r>
            <a:r>
              <a:rPr lang="fr-CH" sz="1200" dirty="0">
                <a:solidFill>
                  <a:srgbClr val="00B050"/>
                </a:solidFill>
              </a:rPr>
              <a:t> </a:t>
            </a:r>
            <a:r>
              <a:rPr lang="fr-CH" sz="1200" dirty="0"/>
              <a:t>supplémentaire pour obtenir un certificat VP</a:t>
            </a:r>
          </a:p>
          <a:p>
            <a:pPr marL="0" indent="0" algn="just">
              <a:buNone/>
            </a:pPr>
            <a:r>
              <a:rPr lang="fr-CH" sz="1200" dirty="0"/>
              <a:t>	</a:t>
            </a:r>
            <a:r>
              <a:rPr lang="fr-CH" sz="1200" b="0" dirty="0"/>
              <a:t>-&gt; Conditions de niveaux et de points pour être admis</a:t>
            </a:r>
          </a:p>
          <a:p>
            <a:pPr marL="0" indent="0" algn="just">
              <a:buNone/>
            </a:pPr>
            <a:r>
              <a:rPr lang="fr-CH" sz="1200" b="0" dirty="0"/>
              <a:t>	-&gt; Ecole de Maturité, EC, ECG, CFC avec maturité professionnelle intégrée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r>
              <a:rPr lang="fr-CH" sz="1200" dirty="0"/>
              <a:t>    </a:t>
            </a:r>
            <a:r>
              <a:rPr lang="fr-CH" sz="1200" b="1" dirty="0">
                <a:solidFill>
                  <a:srgbClr val="00B0F0"/>
                </a:solidFill>
              </a:rPr>
              <a:t>Transition 1 : </a:t>
            </a:r>
            <a:r>
              <a:rPr lang="fr-CH" sz="1200" dirty="0"/>
              <a:t>année supplémentaire, scolaire ou pratique (ex: </a:t>
            </a:r>
            <a:r>
              <a:rPr lang="fr-CH" sz="1200" dirty="0" err="1"/>
              <a:t>Edt</a:t>
            </a:r>
            <a:r>
              <a:rPr lang="fr-CH" sz="1200" dirty="0"/>
              <a:t>, Semo,…) -&gt; Apprentissage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None/>
              <a:tabLst/>
              <a:defRPr/>
            </a:pPr>
            <a:endParaRPr lang="fr-CH" sz="200" b="0" dirty="0"/>
          </a:p>
          <a:p>
            <a:pPr marL="0" indent="0" algn="just">
              <a:buNone/>
            </a:pPr>
            <a:r>
              <a:rPr lang="fr-CH" sz="1200" b="0" dirty="0"/>
              <a:t>	-&gt; Elèves sans solution de formation à la fin de la 11H</a:t>
            </a:r>
          </a:p>
          <a:p>
            <a:pPr marL="0" indent="0" algn="just">
              <a:buNone/>
            </a:pPr>
            <a:r>
              <a:rPr lang="fr-CH" sz="1200" b="0" dirty="0"/>
              <a:t>	-&gt; Démarches actives : projet professionnel, stages, recherche place d’apprentissage</a:t>
            </a:r>
          </a:p>
        </p:txBody>
      </p:sp>
    </p:spTree>
    <p:extLst>
      <p:ext uri="{BB962C8B-B14F-4D97-AF65-F5344CB8AC3E}">
        <p14:creationId xmlns:p14="http://schemas.microsoft.com/office/powerpoint/2010/main" val="1714389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C625F2-2B52-A44D-7C6C-D379CE909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	Apprentissage ou gymnase…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BB678C-665C-EDCC-3850-0E8F9897C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759" y="532408"/>
            <a:ext cx="7848872" cy="4176464"/>
          </a:xfrm>
        </p:spPr>
        <p:txBody>
          <a:bodyPr/>
          <a:lstStyle/>
          <a:p>
            <a:pPr marL="0" lvl="0" indent="0" algn="just" defTabSz="45720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None/>
              <a:defRPr/>
            </a:pPr>
            <a:endParaRPr lang="fr-CH" sz="1400" b="0" kern="12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</a:endParaRPr>
          </a:p>
          <a:p>
            <a:pPr marL="342900" lvl="0" indent="-342900" algn="just" defTabSz="45720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Font typeface="Wingdings 3" charset="2"/>
              <a:buChar char=""/>
              <a:defRPr/>
            </a:pPr>
            <a:r>
              <a:rPr lang="fr-CH" sz="16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Apprentissage</a:t>
            </a:r>
          </a:p>
          <a:p>
            <a:pPr marL="0" lvl="0" indent="0" algn="just" defTabSz="45720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None/>
              <a:defRPr/>
            </a:pPr>
            <a:r>
              <a:rPr lang="fr-CH" sz="1600" b="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-&gt; </a:t>
            </a:r>
            <a:r>
              <a:rPr lang="fr-CH" sz="1400" b="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CFC en 3 ou 4 ans, AFP en 2 ans -&gt; Choix parmi plus de 200 métiers !</a:t>
            </a:r>
          </a:p>
          <a:p>
            <a:pPr marL="0" lvl="0" indent="0" algn="just" defTabSz="45720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None/>
              <a:defRPr/>
            </a:pPr>
            <a:r>
              <a:rPr lang="fr-CH" sz="1400" b="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</a:rPr>
              <a:t>	-&gt; En entreprise (dual) ou dans une Ecole de métiers (~20) / Ecole de Commerce</a:t>
            </a:r>
            <a:endParaRPr kumimoji="0" lang="fr-CH" sz="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r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Ecole de Culture Générale (gymnase)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-&gt;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 années </a:t>
            </a:r>
            <a:r>
              <a:rPr kumimoji="0" lang="fr-CH" sz="14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d’école</a:t>
            </a:r>
            <a:r>
              <a:rPr kumimoji="0" lang="fr-CH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: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choix d’un domaine professionnel dès la 2</a:t>
            </a:r>
            <a:r>
              <a:rPr kumimoji="0" lang="fr-CH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ème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année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-&gt;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4</a:t>
            </a:r>
            <a:r>
              <a:rPr kumimoji="0" lang="fr-CH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ème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année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pour préparer l’entrée dans une HES du même domaine ou </a:t>
            </a:r>
            <a:r>
              <a:rPr lang="fr-CH" sz="1400" b="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+mn-cs"/>
              </a:rPr>
              <a:t>une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HEP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-&gt; Certificat de Culture Générale et Maturité Spécialisée (du domaine choisi)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r-C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Ecole de Maturité (gymnase)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-&gt;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 années </a:t>
            </a:r>
            <a:r>
              <a:rPr kumimoji="0" lang="fr-CH" sz="14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d’école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: 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suite du programme de la VP pour préparer l’entrée dans 	     une Université, une Ecole Polytechnique Fédérale ou une HEP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	-&gt; Certificat de Maturité Gymnasiale (Fédérale)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kumimoji="0" lang="fr-CH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F707F5-8F42-DF71-DDC4-A6690CB7E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805EB8-7F5F-4567-AD56-4127166B61A7}" type="slidenum">
              <a:rPr lang="en-CH" smtClean="0"/>
              <a:pPr/>
              <a:t>4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3976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69D857-BABC-8281-1D62-DD296EAD25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D4FBCD-C961-4824-82A8-F502B614397D}" type="slidenum">
              <a:rPr lang="en-CH" smtClean="0"/>
              <a:pPr/>
              <a:t>5</a:t>
            </a:fld>
            <a:endParaRPr lang="en-CH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CA203E-9283-393D-A2AE-9BB06AD7B137}"/>
              </a:ext>
            </a:extLst>
          </p:cNvPr>
          <p:cNvSpPr txBox="1"/>
          <p:nvPr/>
        </p:nvSpPr>
        <p:spPr>
          <a:xfrm>
            <a:off x="2286000" y="16567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2000" b="1" dirty="0"/>
              <a:t>Envie d’en savoir plus ?</a:t>
            </a:r>
            <a:endParaRPr lang="fr-CH" sz="20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D216E0-9EFA-BC03-76F1-6849E093C23C}"/>
              </a:ext>
            </a:extLst>
          </p:cNvPr>
          <p:cNvSpPr txBox="1"/>
          <p:nvPr/>
        </p:nvSpPr>
        <p:spPr>
          <a:xfrm>
            <a:off x="1475656" y="843558"/>
            <a:ext cx="6984776" cy="4421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N’hésitez pas à prendre rendez-vous !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kumimoji="0" lang="fr-CH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Maud Raval, psychologue conseillère en orientation 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maud.raval@vd.ch</a:t>
            </a:r>
            <a:endParaRPr kumimoji="0" lang="fr-CH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024 557 73 30 (secrétariat OSP Yverdon)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kumimoji="0" lang="fr-CH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Permanences 2026-27 à </a:t>
            </a:r>
            <a:r>
              <a:rPr kumimoji="0" lang="fr-CH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Montchoisi</a:t>
            </a: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salle 107 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fr-CH" b="1" dirty="0">
                <a:solidFill>
                  <a:srgbClr val="FF0000"/>
                </a:solidFill>
                <a:latin typeface="Century Gothic" panose="020B0502020202020204"/>
              </a:rPr>
              <a:t>Lundi et jeudi toute la journée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fr-CH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Mercredi matin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lang="fr-CH" b="1" dirty="0">
              <a:solidFill>
                <a:srgbClr val="FF0000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kumimoji="0" lang="fr-CH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893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35FB5-3B74-65D0-6AC2-7FC06A6E5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9B0DAB6-ED0E-76D6-315D-2AE93C8D8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D4FBCD-C961-4824-82A8-F502B614397D}" type="slidenum">
              <a:rPr lang="en-CH" smtClean="0"/>
              <a:pPr/>
              <a:t>6</a:t>
            </a:fld>
            <a:endParaRPr lang="en-CH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4785CE-7AEB-C7BB-79B2-1749CD6F9A0F}"/>
              </a:ext>
            </a:extLst>
          </p:cNvPr>
          <p:cNvSpPr txBox="1"/>
          <p:nvPr/>
        </p:nvSpPr>
        <p:spPr>
          <a:xfrm>
            <a:off x="1403648" y="1775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b="1" dirty="0"/>
              <a:t>Informations sur les sites officiels</a:t>
            </a:r>
            <a:endParaRPr lang="fr-CH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802815-5DC5-14E3-E4A7-B0B3E0C93EC6}"/>
              </a:ext>
            </a:extLst>
          </p:cNvPr>
          <p:cNvSpPr txBox="1"/>
          <p:nvPr/>
        </p:nvSpPr>
        <p:spPr>
          <a:xfrm>
            <a:off x="971600" y="623798"/>
            <a:ext cx="774603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kumimoji="0" lang="fr-CH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Infos Raccordements et 12</a:t>
            </a:r>
            <a:r>
              <a:rPr lang="fr-CH" baseline="30000" dirty="0">
                <a:solidFill>
                  <a:prstClr val="black"/>
                </a:solidFill>
                <a:latin typeface="Century Gothic" panose="020B0502020202020204"/>
              </a:rPr>
              <a:t>ème</a:t>
            </a: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 certificative </a:t>
            </a:r>
          </a:p>
          <a:p>
            <a:pPr marL="342900" marR="0" lvl="0" indent="-34290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endParaRPr kumimoji="0" lang="fr-C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Infos </a:t>
            </a: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G</a:t>
            </a:r>
            <a:r>
              <a:rPr kumimoji="0" lang="fr-CH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ymnase</a:t>
            </a: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et Ecole de commerce : vd.ch/gymnase</a:t>
            </a:r>
          </a:p>
          <a:p>
            <a:pPr marR="0" lvl="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kumimoji="0" lang="fr-C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indent="-342900" defTabSz="457200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Font typeface="Wingdings 3" charset="2"/>
              <a:buChar char=""/>
              <a:defRPr/>
            </a:pP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Vd.ch/apprentissage   </a:t>
            </a:r>
          </a:p>
          <a:p>
            <a:pPr defTabSz="457200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defRPr/>
            </a:pPr>
            <a:endParaRPr lang="fr-CH" dirty="0">
              <a:solidFill>
                <a:prstClr val="black"/>
              </a:solidFill>
              <a:latin typeface="Century Gothic" panose="020B0502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Orientation.ch : page pour élèves et parents </a:t>
            </a:r>
          </a:p>
          <a:p>
            <a:pPr marR="0" lvl="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lang="fr-CH" dirty="0">
              <a:solidFill>
                <a:prstClr val="black"/>
              </a:solidFill>
              <a:latin typeface="Century Gothic" panose="020B0502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r-C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Vd.ch/orientation : brochures AMP </a:t>
            </a:r>
            <a:endParaRPr lang="fr-CH" dirty="0">
              <a:solidFill>
                <a:prstClr val="black"/>
              </a:solidFill>
              <a:latin typeface="Century Gothic" panose="020B0502020202020204"/>
            </a:endParaRPr>
          </a:p>
          <a:p>
            <a:pPr marR="0" lvl="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lang="fr-CH" dirty="0">
              <a:solidFill>
                <a:prstClr val="black"/>
              </a:solidFill>
              <a:latin typeface="Century Gothic" panose="020B0502020202020204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fr-CH" dirty="0">
                <a:solidFill>
                  <a:prstClr val="black"/>
                </a:solidFill>
                <a:latin typeface="Century Gothic" panose="020B0502020202020204"/>
              </a:rPr>
              <a:t>Mesures de transition</a:t>
            </a:r>
            <a:endParaRPr kumimoji="0" lang="fr-C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kumimoji="0" lang="fr-C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604DF7-3C49-A5FA-1CCE-45898F0FD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54" y="623798"/>
            <a:ext cx="812075" cy="8120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1AA5D3-2E24-7F02-E773-0BF79D046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362" y="1131590"/>
            <a:ext cx="812075" cy="8120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817D93-27DB-3CA5-AFF7-4E28500F4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2932" y="1730154"/>
            <a:ext cx="812075" cy="8120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8CF740-08DF-E677-994C-90E1DD761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2283718"/>
            <a:ext cx="812075" cy="8120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6F3A5F-5EFA-880C-B654-CFAA75B62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503" y="2931790"/>
            <a:ext cx="812075" cy="8120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310D66-4CF7-3A7F-BB05-66287443A7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8222" y="3507854"/>
            <a:ext cx="812075" cy="81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99028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 DGEP">
  <a:themeElements>
    <a:clrScheme name="modele-ser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-ser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>
    <a:extraClrScheme>
      <a:clrScheme name="modele-ser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T-DFJC-PRESENTATION-Master" id="{E7B579FE-C9D1-174F-A248-67B7503326C4}" vid="{3C00C297-E27D-A24F-883E-E3EB36DE6A21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modele-presentation-16-9</Template>
  <TotalTime>2927</TotalTime>
  <Words>528</Words>
  <Application>Microsoft Office PowerPoint</Application>
  <PresentationFormat>Affichage à l'écran (16:9)</PresentationFormat>
  <Paragraphs>86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ＭＳ Ｐゴシック</vt:lpstr>
      <vt:lpstr>Arial</vt:lpstr>
      <vt:lpstr>Century Gothic</vt:lpstr>
      <vt:lpstr>Wingdings 3</vt:lpstr>
      <vt:lpstr>Présentation DGEP</vt:lpstr>
      <vt:lpstr>Après l’école obligatoire… que puis-je faire ?</vt:lpstr>
      <vt:lpstr>Les voies principales…</vt:lpstr>
      <vt:lpstr>Entre l’école obligatoire et le sec II (apprentissage/gymnase)</vt:lpstr>
      <vt:lpstr> Apprentissage ou gymnase…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Microsoft Office User</dc:creator>
  <cp:keywords/>
  <dc:description/>
  <cp:lastModifiedBy>Tharin Patrick</cp:lastModifiedBy>
  <cp:revision>120</cp:revision>
  <cp:lastPrinted>2026-09-08T09:26:50Z</cp:lastPrinted>
  <dcterms:created xsi:type="dcterms:W3CDTF">2021-10-13T08:14:15Z</dcterms:created>
  <dcterms:modified xsi:type="dcterms:W3CDTF">2026-09-08T12:28:21Z</dcterms:modified>
  <cp:category/>
</cp:coreProperties>
</file>